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34" r:id="rId2"/>
    <p:sldId id="348" r:id="rId3"/>
    <p:sldId id="328" r:id="rId4"/>
    <p:sldId id="360" r:id="rId5"/>
    <p:sldId id="371" r:id="rId6"/>
    <p:sldId id="372" r:id="rId7"/>
    <p:sldId id="373" r:id="rId8"/>
    <p:sldId id="374" r:id="rId9"/>
    <p:sldId id="375" r:id="rId10"/>
    <p:sldId id="376" r:id="rId11"/>
    <p:sldId id="377" r:id="rId12"/>
    <p:sldId id="378" r:id="rId13"/>
    <p:sldId id="387" r:id="rId14"/>
    <p:sldId id="379" r:id="rId15"/>
    <p:sldId id="380" r:id="rId16"/>
    <p:sldId id="381" r:id="rId17"/>
    <p:sldId id="382" r:id="rId18"/>
    <p:sldId id="383" r:id="rId19"/>
    <p:sldId id="384" r:id="rId20"/>
    <p:sldId id="385" r:id="rId21"/>
    <p:sldId id="386" r:id="rId22"/>
    <p:sldId id="358" r:id="rId23"/>
    <p:sldId id="286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 동복" initials="이동" lastIdx="2" clrIdx="0">
    <p:extLst>
      <p:ext uri="{19B8F6BF-5375-455C-9EA6-DF929625EA0E}">
        <p15:presenceInfo xmlns:p15="http://schemas.microsoft.com/office/powerpoint/2012/main" userId="cd77ccf7e75fc9a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97CA"/>
    <a:srgbClr val="FF0000"/>
    <a:srgbClr val="70D39D"/>
    <a:srgbClr val="000000"/>
    <a:srgbClr val="288DC5"/>
    <a:srgbClr val="FFD966"/>
    <a:srgbClr val="3B3CFF"/>
    <a:srgbClr val="80B8E0"/>
    <a:srgbClr val="AED2EB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6" autoAdjust="0"/>
    <p:restoredTop sz="87152" autoAdjust="0"/>
  </p:normalViewPr>
  <p:slideViewPr>
    <p:cSldViewPr snapToGrid="0">
      <p:cViewPr varScale="1">
        <p:scale>
          <a:sx n="100" d="100"/>
          <a:sy n="100" d="100"/>
        </p:scale>
        <p:origin x="1032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9BF453-D77A-4567-9B7F-3B31CD90E518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159FCA-B196-49B1-A55F-0AF34A5508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746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82" name="Google Shape;82;p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4" name="Google Shape;9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13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07983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4" name="Google Shape;9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08786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159FCA-B196-49B1-A55F-0AF34A55080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811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DADC-4B1D-4E6D-89B9-93EDEFC8FD89}" type="datetime1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850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215D2-5431-4E0F-ADCF-28084A06DECC}" type="datetime1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437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4948F-A983-45EA-985B-F01CBAE1F39A}" type="datetime1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91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A9CB7-C8E7-4EB4-AB3F-6E1EC2402095}" type="datetime1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325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24E6A-E9CD-4666-9414-AB53F4464C2B}" type="datetime1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934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CFE0A-06C3-46EE-BDBE-628055B68C90}" type="datetime1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3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EF1C0-625A-4165-9489-09F9B986B9B6}" type="datetime1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17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282E7-A8C3-4FA6-A796-DA0EF1DDCF37}" type="datetime1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670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1C8F5-B5E6-455D-B27A-876EBAE9E78C}" type="datetime1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470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0D24C-CDC7-44FF-8EF5-92FF6EEDA59C}" type="datetime1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818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2A00F-5AAF-4BB3-B68D-2E07E5D62C96}" type="datetime1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386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C5B2B-3596-4C93-AE3B-B5CC15F01C67}" type="datetime1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CE4A8B-0CE2-4F48-9643-033D4F2BE7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005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1161301" y="2732915"/>
            <a:ext cx="9626885" cy="101562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3000"/>
            </a:pPr>
            <a:r>
              <a:rPr lang="en-US" altLang="ko-KR" sz="3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Improving Neural Machine Translation with Soft Template Prediction</a:t>
            </a:r>
          </a:p>
        </p:txBody>
      </p:sp>
      <p:sp>
        <p:nvSpPr>
          <p:cNvPr id="85" name="Google Shape;85;p1"/>
          <p:cNvSpPr txBox="1"/>
          <p:nvPr/>
        </p:nvSpPr>
        <p:spPr>
          <a:xfrm>
            <a:off x="3960538" y="1469297"/>
            <a:ext cx="4270920" cy="30773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4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고급자연어처리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" name="Google Shape;86;p1"/>
          <p:cNvGrpSpPr/>
          <p:nvPr/>
        </p:nvGrpSpPr>
        <p:grpSpPr>
          <a:xfrm>
            <a:off x="4337108" y="1769323"/>
            <a:ext cx="3275272" cy="88579"/>
            <a:chOff x="4337108" y="1769323"/>
            <a:chExt cx="3275272" cy="88579"/>
          </a:xfrm>
        </p:grpSpPr>
        <p:cxnSp>
          <p:nvCxnSpPr>
            <p:cNvPr id="87" name="Google Shape;87;p1"/>
            <p:cNvCxnSpPr/>
            <p:nvPr/>
          </p:nvCxnSpPr>
          <p:spPr>
            <a:xfrm>
              <a:off x="4337108" y="1817467"/>
              <a:ext cx="3275272" cy="0"/>
            </a:xfrm>
            <a:prstGeom prst="straightConnector1">
              <a:avLst/>
            </a:prstGeom>
            <a:solidFill>
              <a:srgbClr val="1F3864">
                <a:alpha val="69410"/>
              </a:srgbClr>
            </a:solidFill>
            <a:ln w="38100" cap="flat" cmpd="sng">
              <a:solidFill>
                <a:schemeClr val="dk1"/>
              </a:solidFill>
              <a:prstDash val="solid"/>
              <a:miter/>
            </a:ln>
          </p:spPr>
        </p:cxnSp>
        <p:sp>
          <p:nvSpPr>
            <p:cNvPr id="88" name="Google Shape;88;p1"/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" name="Google Shape;90;p1"/>
          <p:cNvSpPr txBox="1"/>
          <p:nvPr/>
        </p:nvSpPr>
        <p:spPr>
          <a:xfrm>
            <a:off x="3980199" y="4837287"/>
            <a:ext cx="4231599" cy="99961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가천대학교</a:t>
            </a:r>
            <a:r>
              <a:rPr lang="en-US" altLang="ko-KR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IT</a:t>
            </a:r>
            <a:r>
              <a:rPr lang="ko-KR" alt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융합공학과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000" b="1"/>
              <a:t>202340211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김 도 형</a:t>
            </a:r>
            <a:endParaRPr/>
          </a:p>
        </p:txBody>
      </p:sp>
      <p:sp>
        <p:nvSpPr>
          <p:cNvPr id="91" name="Google Shape;91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  <a:defRPr/>
              </a:pPr>
              <a:t>1</a:t>
            </a:fld>
            <a:endParaRPr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80987F0-FF31-4F1A-85D4-92D9D63D28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593" y="121872"/>
            <a:ext cx="1064712" cy="245278"/>
          </a:xfrm>
          <a:prstGeom prst="rect">
            <a:avLst/>
          </a:prstGeom>
        </p:spPr>
      </p:pic>
      <p:pic>
        <p:nvPicPr>
          <p:cNvPr id="11" name="Picture 44">
            <a:extLst>
              <a:ext uri="{FF2B5EF4-FFF2-40B4-BE49-F238E27FC236}">
                <a16:creationId xmlns:a16="http://schemas.microsoft.com/office/drawing/2014/main" id="{07E4C05A-5E81-4A83-91BE-3FCE5CAE5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108" y="121872"/>
            <a:ext cx="1065600" cy="2583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50E389-A99B-41FC-BAA3-680FC2AF1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8A84B1-D9D4-4290-9F27-738292290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143" y="0"/>
            <a:ext cx="9699713" cy="6858000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F8A1BF7-6EAE-4BA9-B166-7A09CE9C22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593" y="121872"/>
            <a:ext cx="1064712" cy="245278"/>
          </a:xfrm>
          <a:prstGeom prst="rect">
            <a:avLst/>
          </a:prstGeom>
        </p:spPr>
      </p:pic>
      <p:pic>
        <p:nvPicPr>
          <p:cNvPr id="6" name="Picture 44">
            <a:extLst>
              <a:ext uri="{FF2B5EF4-FFF2-40B4-BE49-F238E27FC236}">
                <a16:creationId xmlns:a16="http://schemas.microsoft.com/office/drawing/2014/main" id="{C68AF32E-F10B-4D1E-8404-7F055857D5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108" y="121872"/>
            <a:ext cx="1065600" cy="25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284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50E389-A99B-41FC-BAA3-680FC2AF1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F55347C-28B1-4801-9870-99CEA189A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143" y="0"/>
            <a:ext cx="9699713" cy="6858000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2AA09A11-90E9-49B4-9D60-7BDD2B61C8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593" y="121872"/>
            <a:ext cx="1064712" cy="245278"/>
          </a:xfrm>
          <a:prstGeom prst="rect">
            <a:avLst/>
          </a:prstGeom>
        </p:spPr>
      </p:pic>
      <p:pic>
        <p:nvPicPr>
          <p:cNvPr id="6" name="Picture 44">
            <a:extLst>
              <a:ext uri="{FF2B5EF4-FFF2-40B4-BE49-F238E27FC236}">
                <a16:creationId xmlns:a16="http://schemas.microsoft.com/office/drawing/2014/main" id="{5C3F79A6-897B-4A72-A4AC-D98304E5BB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108" y="121872"/>
            <a:ext cx="1065600" cy="25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06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50E389-A99B-41FC-BAA3-680FC2AF1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0099CF-AFF2-4C00-A50B-E64B7E5DB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143" y="0"/>
            <a:ext cx="9699713" cy="6858000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77707771-7B61-42A6-B43E-B44C37C011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593" y="121872"/>
            <a:ext cx="1064712" cy="245278"/>
          </a:xfrm>
          <a:prstGeom prst="rect">
            <a:avLst/>
          </a:prstGeom>
        </p:spPr>
      </p:pic>
      <p:pic>
        <p:nvPicPr>
          <p:cNvPr id="6" name="Picture 44">
            <a:extLst>
              <a:ext uri="{FF2B5EF4-FFF2-40B4-BE49-F238E27FC236}">
                <a16:creationId xmlns:a16="http://schemas.microsoft.com/office/drawing/2014/main" id="{EB6ACA56-8D3B-41AF-8C5F-A91A24F438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108" y="121872"/>
            <a:ext cx="1065600" cy="25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82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50E389-A99B-41FC-BAA3-680FC2AF1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30E4DA8-DE2D-4330-B05B-8933A5BF3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143" y="0"/>
            <a:ext cx="9699713" cy="6858000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5D3FFF4A-C8A0-4CDD-94D6-14DB0E176E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593" y="121872"/>
            <a:ext cx="1064712" cy="245278"/>
          </a:xfrm>
          <a:prstGeom prst="rect">
            <a:avLst/>
          </a:prstGeom>
        </p:spPr>
      </p:pic>
      <p:pic>
        <p:nvPicPr>
          <p:cNvPr id="6" name="Picture 44">
            <a:extLst>
              <a:ext uri="{FF2B5EF4-FFF2-40B4-BE49-F238E27FC236}">
                <a16:creationId xmlns:a16="http://schemas.microsoft.com/office/drawing/2014/main" id="{F8EAA201-4E06-4ADC-BAEA-18DC7E8ED2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108" y="121872"/>
            <a:ext cx="1065600" cy="25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993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50E389-A99B-41FC-BAA3-680FC2AF1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7318DC-FC2D-4028-A9B3-61E14A215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143" y="0"/>
            <a:ext cx="9699713" cy="6858000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3328545-C193-4ED1-A579-564AFF702F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593" y="121872"/>
            <a:ext cx="1064712" cy="245278"/>
          </a:xfrm>
          <a:prstGeom prst="rect">
            <a:avLst/>
          </a:prstGeom>
        </p:spPr>
      </p:pic>
      <p:pic>
        <p:nvPicPr>
          <p:cNvPr id="7" name="Picture 44">
            <a:extLst>
              <a:ext uri="{FF2B5EF4-FFF2-40B4-BE49-F238E27FC236}">
                <a16:creationId xmlns:a16="http://schemas.microsoft.com/office/drawing/2014/main" id="{535797E0-4455-462D-B804-E35381163A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108" y="121872"/>
            <a:ext cx="1065600" cy="25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30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50E389-A99B-41FC-BAA3-680FC2AF1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E55A517-E8A3-4FA9-80C6-69C5FC8EE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143" y="0"/>
            <a:ext cx="9699713" cy="6858000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2229C8D-CC4D-414C-805B-A1A2C15806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593" y="121872"/>
            <a:ext cx="1064712" cy="245278"/>
          </a:xfrm>
          <a:prstGeom prst="rect">
            <a:avLst/>
          </a:prstGeom>
        </p:spPr>
      </p:pic>
      <p:pic>
        <p:nvPicPr>
          <p:cNvPr id="7" name="Picture 44">
            <a:extLst>
              <a:ext uri="{FF2B5EF4-FFF2-40B4-BE49-F238E27FC236}">
                <a16:creationId xmlns:a16="http://schemas.microsoft.com/office/drawing/2014/main" id="{26B35531-4B68-4242-8491-546FAB5C40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108" y="121872"/>
            <a:ext cx="1065600" cy="25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524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50E389-A99B-41FC-BAA3-680FC2AF1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C7860B-E63C-44F7-BB65-E1CB802A7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143" y="0"/>
            <a:ext cx="9699713" cy="6858000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9819B6C5-93CC-4875-9A28-043883729D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593" y="121872"/>
            <a:ext cx="1064712" cy="245278"/>
          </a:xfrm>
          <a:prstGeom prst="rect">
            <a:avLst/>
          </a:prstGeom>
        </p:spPr>
      </p:pic>
      <p:pic>
        <p:nvPicPr>
          <p:cNvPr id="6" name="Picture 44">
            <a:extLst>
              <a:ext uri="{FF2B5EF4-FFF2-40B4-BE49-F238E27FC236}">
                <a16:creationId xmlns:a16="http://schemas.microsoft.com/office/drawing/2014/main" id="{8B62A587-3C40-4AEF-93C5-7FE3301431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108" y="121872"/>
            <a:ext cx="1065600" cy="25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32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50E389-A99B-41FC-BAA3-680FC2AF1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DA963C0-F85A-463C-82C1-CA898E87F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143" y="0"/>
            <a:ext cx="9699713" cy="6858000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347448B5-BFAA-4396-98F0-A35E54DAD6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593" y="121872"/>
            <a:ext cx="1064712" cy="245278"/>
          </a:xfrm>
          <a:prstGeom prst="rect">
            <a:avLst/>
          </a:prstGeom>
        </p:spPr>
      </p:pic>
      <p:pic>
        <p:nvPicPr>
          <p:cNvPr id="6" name="Picture 44">
            <a:extLst>
              <a:ext uri="{FF2B5EF4-FFF2-40B4-BE49-F238E27FC236}">
                <a16:creationId xmlns:a16="http://schemas.microsoft.com/office/drawing/2014/main" id="{67C41529-166F-450F-B4FC-6D2AF35037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108" y="121872"/>
            <a:ext cx="1065600" cy="25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50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50E389-A99B-41FC-BAA3-680FC2AF1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217128-4E98-4727-AE7B-48BEECBC3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143" y="0"/>
            <a:ext cx="9699713" cy="6858000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CB2568EF-0026-418B-A9B2-71F6C61091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593" y="121872"/>
            <a:ext cx="1064712" cy="245278"/>
          </a:xfrm>
          <a:prstGeom prst="rect">
            <a:avLst/>
          </a:prstGeom>
        </p:spPr>
      </p:pic>
      <p:pic>
        <p:nvPicPr>
          <p:cNvPr id="6" name="Picture 44">
            <a:extLst>
              <a:ext uri="{FF2B5EF4-FFF2-40B4-BE49-F238E27FC236}">
                <a16:creationId xmlns:a16="http://schemas.microsoft.com/office/drawing/2014/main" id="{7334797A-F917-4243-807D-2179ED0E09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108" y="121872"/>
            <a:ext cx="1065600" cy="25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91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50E389-A99B-41FC-BAA3-680FC2AF1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512DC42-6C6C-480E-9313-04EDD4310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143" y="0"/>
            <a:ext cx="9699713" cy="6858000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11D531D6-180D-4BF6-B294-8284E3CEEE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593" y="121872"/>
            <a:ext cx="1064712" cy="245278"/>
          </a:xfrm>
          <a:prstGeom prst="rect">
            <a:avLst/>
          </a:prstGeom>
        </p:spPr>
      </p:pic>
      <p:pic>
        <p:nvPicPr>
          <p:cNvPr id="6" name="Picture 44">
            <a:extLst>
              <a:ext uri="{FF2B5EF4-FFF2-40B4-BE49-F238E27FC236}">
                <a16:creationId xmlns:a16="http://schemas.microsoft.com/office/drawing/2014/main" id="{F372BB34-B1AE-48A9-9452-63859C5C99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108" y="121872"/>
            <a:ext cx="1065600" cy="25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40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"/>
          <p:cNvSpPr txBox="1"/>
          <p:nvPr/>
        </p:nvSpPr>
        <p:spPr>
          <a:xfrm>
            <a:off x="487364" y="1133528"/>
            <a:ext cx="10791375" cy="507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en-US" altLang="ko-KR" sz="2400" b="1" dirty="0"/>
              <a:t>Information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en-US" sz="2400" b="1" dirty="0"/>
              <a:t>Motivation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en-US" sz="2400" b="1" dirty="0"/>
              <a:t>Approach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en-US" sz="2400" b="1" dirty="0"/>
              <a:t>Method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en-US" sz="2400" b="1" dirty="0"/>
              <a:t>Training strategy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en-US" sz="2400" b="1" dirty="0"/>
              <a:t>Experiments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endParaRPr lang="en-US" sz="2400" b="1" dirty="0"/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" name="Google Shape;97;p4"/>
          <p:cNvCxnSpPr/>
          <p:nvPr/>
        </p:nvCxnSpPr>
        <p:spPr>
          <a:xfrm>
            <a:off x="462116" y="661323"/>
            <a:ext cx="5997678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8" name="Google Shape;98;p4"/>
          <p:cNvSpPr txBox="1"/>
          <p:nvPr/>
        </p:nvSpPr>
        <p:spPr>
          <a:xfrm>
            <a:off x="462116" y="76548"/>
            <a:ext cx="776748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/>
          </a:p>
        </p:txBody>
      </p:sp>
      <p:sp>
        <p:nvSpPr>
          <p:cNvPr id="99" name="Google Shape;99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None/>
              </a:pPr>
              <a:t>2</a:t>
            </a:fld>
            <a:endParaRPr/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72BBB3BE-F785-4E39-BBE1-3C3E2004B5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593" y="121872"/>
            <a:ext cx="1064712" cy="245278"/>
          </a:xfrm>
          <a:prstGeom prst="rect">
            <a:avLst/>
          </a:prstGeom>
        </p:spPr>
      </p:pic>
      <p:pic>
        <p:nvPicPr>
          <p:cNvPr id="7" name="Picture 44">
            <a:extLst>
              <a:ext uri="{FF2B5EF4-FFF2-40B4-BE49-F238E27FC236}">
                <a16:creationId xmlns:a16="http://schemas.microsoft.com/office/drawing/2014/main" id="{D2456325-5BB0-4544-8861-4B15DFA2EA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108" y="121872"/>
            <a:ext cx="1065600" cy="25832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50E389-A99B-41FC-BAA3-680FC2AF1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A2CE6C-7947-4C1F-BF55-1025D88B3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143" y="0"/>
            <a:ext cx="9699713" cy="6858000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32850F6E-DA6A-457B-82CF-C76CA5EB9B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593" y="121872"/>
            <a:ext cx="1064712" cy="245278"/>
          </a:xfrm>
          <a:prstGeom prst="rect">
            <a:avLst/>
          </a:prstGeom>
        </p:spPr>
      </p:pic>
      <p:pic>
        <p:nvPicPr>
          <p:cNvPr id="6" name="Picture 44">
            <a:extLst>
              <a:ext uri="{FF2B5EF4-FFF2-40B4-BE49-F238E27FC236}">
                <a16:creationId xmlns:a16="http://schemas.microsoft.com/office/drawing/2014/main" id="{655C90E7-8334-4FB6-85C6-8113E1F6B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108" y="121872"/>
            <a:ext cx="1065600" cy="25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87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50E389-A99B-41FC-BAA3-680FC2AF1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0FC70BB-F1E4-4442-81E2-19456A0C4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143" y="0"/>
            <a:ext cx="9699713" cy="6858000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6CAAAB67-DDAC-4B7C-A829-7DAE102665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593" y="121872"/>
            <a:ext cx="1064712" cy="245278"/>
          </a:xfrm>
          <a:prstGeom prst="rect">
            <a:avLst/>
          </a:prstGeom>
        </p:spPr>
      </p:pic>
      <p:pic>
        <p:nvPicPr>
          <p:cNvPr id="6" name="Picture 44">
            <a:extLst>
              <a:ext uri="{FF2B5EF4-FFF2-40B4-BE49-F238E27FC236}">
                <a16:creationId xmlns:a16="http://schemas.microsoft.com/office/drawing/2014/main" id="{4348A8C8-CF71-4ACA-A72C-24A0BDBF0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108" y="121872"/>
            <a:ext cx="1065600" cy="25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511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"/>
          <p:cNvSpPr txBox="1"/>
          <p:nvPr/>
        </p:nvSpPr>
        <p:spPr>
          <a:xfrm>
            <a:off x="1881341" y="1203529"/>
            <a:ext cx="776748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altLang="ko-KR" sz="3200" b="1" dirty="0">
                <a:latin typeface="Malgun Gothic"/>
                <a:ea typeface="Malgun Gothic"/>
                <a:sym typeface="Malgun Gothic"/>
              </a:rPr>
              <a:t>Conclusion</a:t>
            </a:r>
            <a:endParaRPr dirty="0"/>
          </a:p>
        </p:txBody>
      </p:sp>
      <p:sp>
        <p:nvSpPr>
          <p:cNvPr id="99" name="Google Shape;99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3F060C-0307-4E55-3BB3-EAD38473D95A}"/>
              </a:ext>
            </a:extLst>
          </p:cNvPr>
          <p:cNvSpPr txBox="1"/>
          <p:nvPr/>
        </p:nvSpPr>
        <p:spPr>
          <a:xfrm>
            <a:off x="1881341" y="1859339"/>
            <a:ext cx="101392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소스 텍스트와 추가 소프트 템플릿을 활용하는 새로운 접근 방식 제안</a:t>
            </a: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구성 요소 기반 구문 분석 트리의 특정 깊이에서 파생되는 하위 트리에서 템플릿을 추출 후 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Transformer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모델을 사용하여 소스 텍스트를 기반으로 한 소프트 타겟 템플릿 예측</a:t>
            </a: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소프트 템플릿 신경 기계 번역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(ST-NMT)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은 벤치마크 데이터 세트의 성능을 크게 향상 시킴</a:t>
            </a: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4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130D5F23-3AAB-4315-B263-EE08814585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593" y="121872"/>
            <a:ext cx="1064712" cy="245278"/>
          </a:xfrm>
          <a:prstGeom prst="rect">
            <a:avLst/>
          </a:prstGeom>
        </p:spPr>
      </p:pic>
      <p:pic>
        <p:nvPicPr>
          <p:cNvPr id="7" name="Picture 44">
            <a:extLst>
              <a:ext uri="{FF2B5EF4-FFF2-40B4-BE49-F238E27FC236}">
                <a16:creationId xmlns:a16="http://schemas.microsoft.com/office/drawing/2014/main" id="{C06FE430-E2B9-44DD-A2C0-EFE3DCA41A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108" y="121872"/>
            <a:ext cx="1065600" cy="25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11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08345" y="2086864"/>
            <a:ext cx="10421655" cy="2612729"/>
          </a:xfrm>
        </p:spPr>
        <p:txBody>
          <a:bodyPr anchor="ctr">
            <a:normAutofit/>
          </a:bodyPr>
          <a:lstStyle/>
          <a:p>
            <a:r>
              <a:rPr lang="en-US" altLang="ko-KR" sz="4400" dirty="0">
                <a:solidFill>
                  <a:sysClr val="windowText" lastClr="000000"/>
                </a:solidFill>
                <a:latin typeface="Calibri" panose="020F0502020204030204" pitchFamily="34" charset="0"/>
              </a:rPr>
              <a:t>Thank you</a:t>
            </a:r>
            <a:endParaRPr lang="ko-KR" altLang="en-US" sz="4400" dirty="0">
              <a:latin typeface="Calibri" panose="020F0502020204030204" pitchFamily="34" charset="0"/>
            </a:endParaRP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BE6E4D7B-3F30-4BAB-B375-DB916D9D20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593" y="121872"/>
            <a:ext cx="1064712" cy="245278"/>
          </a:xfrm>
          <a:prstGeom prst="rect">
            <a:avLst/>
          </a:prstGeom>
        </p:spPr>
      </p:pic>
      <p:pic>
        <p:nvPicPr>
          <p:cNvPr id="7" name="Picture 44">
            <a:extLst>
              <a:ext uri="{FF2B5EF4-FFF2-40B4-BE49-F238E27FC236}">
                <a16:creationId xmlns:a16="http://schemas.microsoft.com/office/drawing/2014/main" id="{E67A8ACC-ADC5-4E01-92D7-BC0A85DBC2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108" y="121872"/>
            <a:ext cx="1065600" cy="25832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1DA7204-E1C6-4C4C-97B2-A3D10398A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786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Google Shape;105;p7"/>
          <p:cNvCxnSpPr/>
          <p:nvPr/>
        </p:nvCxnSpPr>
        <p:spPr>
          <a:xfrm>
            <a:off x="462116" y="775623"/>
            <a:ext cx="5997678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6" name="Google Shape;106;p7"/>
          <p:cNvSpPr txBox="1"/>
          <p:nvPr/>
        </p:nvSpPr>
        <p:spPr>
          <a:xfrm>
            <a:off x="462116" y="190848"/>
            <a:ext cx="776748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3200"/>
            </a:pPr>
            <a:r>
              <a:rPr lang="en-US" sz="3200" b="1" dirty="0">
                <a:latin typeface="Malgun Gothic"/>
                <a:ea typeface="Malgun Gothic"/>
                <a:sym typeface="Malgun Gothic"/>
              </a:rPr>
              <a:t>Information</a:t>
            </a:r>
            <a:endParaRPr lang="en-US" sz="3200" dirty="0"/>
          </a:p>
        </p:txBody>
      </p:sp>
      <p:sp>
        <p:nvSpPr>
          <p:cNvPr id="118" name="Google Shape;11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None/>
              </a:pPr>
              <a:t>3</a:t>
            </a:fld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0E028D-4CA1-D401-EF80-59BDEB3A992B}"/>
              </a:ext>
            </a:extLst>
          </p:cNvPr>
          <p:cNvSpPr txBox="1"/>
          <p:nvPr/>
        </p:nvSpPr>
        <p:spPr>
          <a:xfrm>
            <a:off x="8517835" y="6104565"/>
            <a:ext cx="3608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출처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: https://aclanthology.org/2020.acl-main.531/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692713"/>
              </p:ext>
            </p:extLst>
          </p:nvPr>
        </p:nvGraphicFramePr>
        <p:xfrm>
          <a:off x="5077505" y="2237983"/>
          <a:ext cx="6918594" cy="24985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2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6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97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23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Journal</a:t>
                      </a:r>
                      <a:br>
                        <a:rPr lang="en-US" altLang="ko-KR" sz="1200" b="1" dirty="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</a:br>
                      <a:r>
                        <a:rPr lang="en-US" altLang="ko-KR" sz="1200" b="1" dirty="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Info.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Name</a:t>
                      </a:r>
                      <a:endParaRPr lang="ko-KR" altLang="en-US" sz="1200" b="1" dirty="0">
                        <a:latin typeface="Apple SD Gothic Neo" charset="-127"/>
                        <a:ea typeface="Apple SD Gothic Neo" charset="-127"/>
                        <a:cs typeface="Apple SD Gothic Neo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Association for Computational Linguistics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15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Year</a:t>
                      </a:r>
                      <a:endParaRPr lang="ko-KR" altLang="en-US" sz="1200" b="1" dirty="0">
                        <a:latin typeface="Apple SD Gothic Neo" charset="-127"/>
                        <a:ea typeface="Apple SD Gothic Neo" charset="-127"/>
                        <a:cs typeface="Apple SD Gothic Neo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Apple SD Gothic Neo" charset="-127"/>
                        <a:ea typeface="Apple SD Gothic Neo" charset="-127"/>
                        <a:cs typeface="Apple SD Gothic Neo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2020</a:t>
                      </a:r>
                      <a:endParaRPr lang="ko-KR" altLang="en-US" sz="1400" dirty="0">
                        <a:latin typeface="Apple SD Gothic Neo" charset="-127"/>
                        <a:ea typeface="Apple SD Gothic Neo" charset="-127"/>
                        <a:cs typeface="Apple SD Gothic Neo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83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Author</a:t>
                      </a:r>
                      <a:r>
                        <a:rPr lang="en-US" altLang="ko-KR" sz="1200" b="1" baseline="0" dirty="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 Info.</a:t>
                      </a:r>
                      <a:endParaRPr lang="ko-KR" altLang="en-US" sz="1200" b="1" dirty="0">
                        <a:latin typeface="Apple SD Gothic Neo" charset="-127"/>
                        <a:ea typeface="Apple SD Gothic Neo" charset="-127"/>
                        <a:cs typeface="Apple SD Gothic Neo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Apple SD Gothic Neo" charset="-127"/>
                        <a:ea typeface="Apple SD Gothic Neo" charset="-127"/>
                        <a:cs typeface="Apple SD Gothic Neo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000" dirty="0">
                          <a:latin typeface="Apple SD Gothic Neo" charset="-127"/>
                          <a:ea typeface="Apple SD Gothic Neo"/>
                          <a:cs typeface="Apple SD Gothic Neo" charset="-127"/>
                        </a:rPr>
                        <a:t>Jian Yang, </a:t>
                      </a:r>
                      <a:r>
                        <a:rPr lang="en-US" altLang="ko-KR" sz="1000" dirty="0" err="1">
                          <a:latin typeface="Apple SD Gothic Neo" charset="-127"/>
                          <a:ea typeface="Apple SD Gothic Neo"/>
                          <a:cs typeface="Apple SD Gothic Neo" charset="-127"/>
                        </a:rPr>
                        <a:t>Shuming</a:t>
                      </a:r>
                      <a:r>
                        <a:rPr lang="en-US" altLang="ko-KR" sz="1000" dirty="0">
                          <a:latin typeface="Apple SD Gothic Neo" charset="-127"/>
                          <a:ea typeface="Apple SD Gothic Neo"/>
                          <a:cs typeface="Apple SD Gothic Neo" charset="-127"/>
                        </a:rPr>
                        <a:t> Ma, </a:t>
                      </a:r>
                      <a:r>
                        <a:rPr lang="en-US" altLang="ko-KR" sz="1000" dirty="0" err="1">
                          <a:latin typeface="Apple SD Gothic Neo" charset="-127"/>
                          <a:ea typeface="Apple SD Gothic Neo"/>
                          <a:cs typeface="Apple SD Gothic Neo" charset="-127"/>
                        </a:rPr>
                        <a:t>Dongdong</a:t>
                      </a:r>
                      <a:r>
                        <a:rPr lang="en-US" altLang="ko-KR" sz="1000" dirty="0">
                          <a:latin typeface="Apple SD Gothic Neo" charset="-127"/>
                          <a:ea typeface="Apple SD Gothic Neo"/>
                          <a:cs typeface="Apple SD Gothic Neo" charset="-127"/>
                        </a:rPr>
                        <a:t> Zhang, </a:t>
                      </a:r>
                      <a:r>
                        <a:rPr lang="en-US" altLang="ko-KR" sz="1000" dirty="0" err="1">
                          <a:latin typeface="Apple SD Gothic Neo" charset="-127"/>
                          <a:ea typeface="Apple SD Gothic Neo"/>
                          <a:cs typeface="Apple SD Gothic Neo" charset="-127"/>
                        </a:rPr>
                        <a:t>Zhoujun</a:t>
                      </a:r>
                      <a:r>
                        <a:rPr lang="en-US" altLang="ko-KR" sz="1000" dirty="0">
                          <a:latin typeface="Apple SD Gothic Neo" charset="-127"/>
                          <a:ea typeface="Apple SD Gothic Neo"/>
                          <a:cs typeface="Apple SD Gothic Neo" charset="-127"/>
                        </a:rPr>
                        <a:t> Li, Ming Zhou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723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Keywords</a:t>
                      </a:r>
                      <a:endParaRPr lang="ko-KR" altLang="en-US" sz="1200" b="1" dirty="0">
                        <a:latin typeface="Apple SD Gothic Neo" charset="-127"/>
                        <a:ea typeface="Apple SD Gothic Neo" charset="-127"/>
                        <a:cs typeface="Apple SD Gothic Neo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>
                          <a:latin typeface="Apple SD Gothic Neo" charset="-127"/>
                          <a:ea typeface="Apple SD Gothic Neo" charset="-127"/>
                          <a:cs typeface="Apple SD Gothic Neo" charset="-127"/>
                        </a:rPr>
                        <a:t>Machine Translation, soft-template neural machine translation, source text, soft templates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3" name="Picture 10">
            <a:extLst>
              <a:ext uri="{FF2B5EF4-FFF2-40B4-BE49-F238E27FC236}">
                <a16:creationId xmlns:a16="http://schemas.microsoft.com/office/drawing/2014/main" id="{F26EFB1F-8437-4938-BDA8-573EE32DC9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593" y="121872"/>
            <a:ext cx="1064712" cy="245278"/>
          </a:xfrm>
          <a:prstGeom prst="rect">
            <a:avLst/>
          </a:prstGeom>
        </p:spPr>
      </p:pic>
      <p:pic>
        <p:nvPicPr>
          <p:cNvPr id="14" name="Picture 44">
            <a:extLst>
              <a:ext uri="{FF2B5EF4-FFF2-40B4-BE49-F238E27FC236}">
                <a16:creationId xmlns:a16="http://schemas.microsoft.com/office/drawing/2014/main" id="{962A1E8A-D0B5-436E-A593-3765298B28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108" y="121872"/>
            <a:ext cx="1065600" cy="2583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F2D9B51-CD27-47A4-BA63-70C32C72B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116" y="1047910"/>
            <a:ext cx="4179458" cy="563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916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50E389-A99B-41FC-BAA3-680FC2AF1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2DA68C-64A6-4CCC-929D-CA1D042D9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143" y="0"/>
            <a:ext cx="9699713" cy="6858000"/>
          </a:xfrm>
          <a:prstGeom prst="rect">
            <a:avLst/>
          </a:prstGeom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E55C83D1-1528-4698-A9E3-30B8AABDF4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593" y="121872"/>
            <a:ext cx="1064712" cy="245278"/>
          </a:xfrm>
          <a:prstGeom prst="rect">
            <a:avLst/>
          </a:prstGeom>
        </p:spPr>
      </p:pic>
      <p:pic>
        <p:nvPicPr>
          <p:cNvPr id="8" name="Picture 44">
            <a:extLst>
              <a:ext uri="{FF2B5EF4-FFF2-40B4-BE49-F238E27FC236}">
                <a16:creationId xmlns:a16="http://schemas.microsoft.com/office/drawing/2014/main" id="{384FD2E8-C7C0-41A0-B585-DCE314780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108" y="121872"/>
            <a:ext cx="1065600" cy="25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50E389-A99B-41FC-BAA3-680FC2AF1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03BD64B-1A29-4990-A61E-37D61099C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143" y="0"/>
            <a:ext cx="9699713" cy="6858000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669EDE6-FCDD-4DAE-A5D9-73A41B01D5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593" y="121872"/>
            <a:ext cx="1064712" cy="245278"/>
          </a:xfrm>
          <a:prstGeom prst="rect">
            <a:avLst/>
          </a:prstGeom>
        </p:spPr>
      </p:pic>
      <p:pic>
        <p:nvPicPr>
          <p:cNvPr id="7" name="Picture 44">
            <a:extLst>
              <a:ext uri="{FF2B5EF4-FFF2-40B4-BE49-F238E27FC236}">
                <a16:creationId xmlns:a16="http://schemas.microsoft.com/office/drawing/2014/main" id="{8DCD5AFA-A857-4103-960C-F755794C98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108" y="121872"/>
            <a:ext cx="1065600" cy="25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24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50E389-A99B-41FC-BAA3-680FC2AF1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7E6693-0F23-436E-9F7C-14E98350C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143" y="0"/>
            <a:ext cx="9699713" cy="6858000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51291D6A-D8C0-4F24-9E34-00571A248C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593" y="121872"/>
            <a:ext cx="1064712" cy="245278"/>
          </a:xfrm>
          <a:prstGeom prst="rect">
            <a:avLst/>
          </a:prstGeom>
        </p:spPr>
      </p:pic>
      <p:pic>
        <p:nvPicPr>
          <p:cNvPr id="6" name="Picture 44">
            <a:extLst>
              <a:ext uri="{FF2B5EF4-FFF2-40B4-BE49-F238E27FC236}">
                <a16:creationId xmlns:a16="http://schemas.microsoft.com/office/drawing/2014/main" id="{240D43AB-E021-4597-B918-8CFF345AD5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108" y="121872"/>
            <a:ext cx="1065600" cy="25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50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50E389-A99B-41FC-BAA3-680FC2AF1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3C9ACEA-ECC7-4B8C-8224-6C3A20602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143" y="0"/>
            <a:ext cx="9699713" cy="6858000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A226A56C-0487-4C1F-BF92-EA9B0B3B1D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593" y="121872"/>
            <a:ext cx="1064712" cy="245278"/>
          </a:xfrm>
          <a:prstGeom prst="rect">
            <a:avLst/>
          </a:prstGeom>
        </p:spPr>
      </p:pic>
      <p:pic>
        <p:nvPicPr>
          <p:cNvPr id="6" name="Picture 44">
            <a:extLst>
              <a:ext uri="{FF2B5EF4-FFF2-40B4-BE49-F238E27FC236}">
                <a16:creationId xmlns:a16="http://schemas.microsoft.com/office/drawing/2014/main" id="{52F0E5DC-043E-404B-A972-62DAF22F2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108" y="121872"/>
            <a:ext cx="1065600" cy="25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14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50E389-A99B-41FC-BAA3-680FC2AF1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451887-410D-4795-93A8-8B1B74E35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143" y="0"/>
            <a:ext cx="9699713" cy="6858000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992B014A-FA49-4445-B3F9-A7CC0889A4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593" y="121872"/>
            <a:ext cx="1064712" cy="245278"/>
          </a:xfrm>
          <a:prstGeom prst="rect">
            <a:avLst/>
          </a:prstGeom>
        </p:spPr>
      </p:pic>
      <p:pic>
        <p:nvPicPr>
          <p:cNvPr id="6" name="Picture 44">
            <a:extLst>
              <a:ext uri="{FF2B5EF4-FFF2-40B4-BE49-F238E27FC236}">
                <a16:creationId xmlns:a16="http://schemas.microsoft.com/office/drawing/2014/main" id="{51149841-68BF-4EF0-A770-E69D1B79D5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108" y="121872"/>
            <a:ext cx="1065600" cy="25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4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50E389-A99B-41FC-BAA3-680FC2AF1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9B99D6D-0622-4ABE-989D-3F6E06D86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143" y="0"/>
            <a:ext cx="9699713" cy="6858000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7BFE08E7-740A-4DEF-B3DB-EB16632C57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593" y="121872"/>
            <a:ext cx="1064712" cy="245278"/>
          </a:xfrm>
          <a:prstGeom prst="rect">
            <a:avLst/>
          </a:prstGeom>
        </p:spPr>
      </p:pic>
      <p:pic>
        <p:nvPicPr>
          <p:cNvPr id="6" name="Picture 44">
            <a:extLst>
              <a:ext uri="{FF2B5EF4-FFF2-40B4-BE49-F238E27FC236}">
                <a16:creationId xmlns:a16="http://schemas.microsoft.com/office/drawing/2014/main" id="{64242083-E816-40FC-8FD1-528D35E45A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108" y="121872"/>
            <a:ext cx="1065600" cy="25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077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3402</TotalTime>
  <Words>160</Words>
  <Application>Microsoft Office PowerPoint</Application>
  <PresentationFormat>와이드스크린</PresentationFormat>
  <Paragraphs>58</Paragraphs>
  <Slides>23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Apple SD Gothic Neo</vt:lpstr>
      <vt:lpstr>나눔스퀘어_ac Bold</vt:lpstr>
      <vt:lpstr>Malgun Gothic</vt:lpstr>
      <vt:lpstr>Malgun Gothic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GC</cp:lastModifiedBy>
  <cp:revision>2774</cp:revision>
  <dcterms:created xsi:type="dcterms:W3CDTF">2015-08-13T07:44:06Z</dcterms:created>
  <dcterms:modified xsi:type="dcterms:W3CDTF">2023-11-20T01:39:09Z</dcterms:modified>
</cp:coreProperties>
</file>